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1"/>
  </p:sldMasterIdLst>
  <p:sldIdLst>
    <p:sldId id="312" r:id="rId2"/>
    <p:sldId id="314" r:id="rId3"/>
    <p:sldId id="313" r:id="rId4"/>
    <p:sldId id="315" r:id="rId5"/>
    <p:sldId id="316" r:id="rId6"/>
    <p:sldId id="317" r:id="rId7"/>
    <p:sldId id="326" r:id="rId8"/>
    <p:sldId id="327" r:id="rId9"/>
    <p:sldId id="320" r:id="rId10"/>
    <p:sldId id="319" r:id="rId11"/>
    <p:sldId id="321" r:id="rId12"/>
    <p:sldId id="322" r:id="rId13"/>
    <p:sldId id="323" r:id="rId14"/>
    <p:sldId id="324" r:id="rId15"/>
    <p:sldId id="328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CCBD59B8-63E6-431F-B465-F8B4F4EAE1A5}">
          <p14:sldIdLst>
            <p14:sldId id="312"/>
            <p14:sldId id="314"/>
            <p14:sldId id="313"/>
            <p14:sldId id="315"/>
            <p14:sldId id="316"/>
            <p14:sldId id="317"/>
            <p14:sldId id="326"/>
            <p14:sldId id="327"/>
            <p14:sldId id="320"/>
            <p14:sldId id="319"/>
            <p14:sldId id="321"/>
            <p14:sldId id="322"/>
            <p14:sldId id="323"/>
            <p14:sldId id="324"/>
            <p14:sldId id="328"/>
          </p14:sldIdLst>
        </p14:section>
        <p14:section name="Sezione senza titolo" id="{6ABB4B4D-3966-49A0-9CC0-242DA8E4FC9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ano Galantucci" initials="SG" lastIdx="1" clrIdx="0">
    <p:extLst>
      <p:ext uri="{19B8F6BF-5375-455C-9EA6-DF929625EA0E}">
        <p15:presenceInfo xmlns:p15="http://schemas.microsoft.com/office/powerpoint/2012/main" userId="Stefano Galantucc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4C70"/>
    <a:srgbClr val="1B9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5226" autoAdjust="0"/>
  </p:normalViewPr>
  <p:slideViewPr>
    <p:cSldViewPr snapToGrid="0">
      <p:cViewPr>
        <p:scale>
          <a:sx n="150" d="100"/>
          <a:sy n="150" d="100"/>
        </p:scale>
        <p:origin x="702" y="3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sv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43C823B3-5842-46D2-990A-BB564EEBA44C}"/>
              </a:ext>
            </a:extLst>
          </p:cNvPr>
          <p:cNvSpPr/>
          <p:nvPr userDrawn="1"/>
        </p:nvSpPr>
        <p:spPr>
          <a:xfrm>
            <a:off x="283025" y="549728"/>
            <a:ext cx="8926062" cy="5758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F91ED20C-8791-498D-9E59-31B509C00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08" y="1308394"/>
            <a:ext cx="8397558" cy="4316323"/>
          </a:xfrm>
        </p:spPr>
        <p:txBody>
          <a:bodyPr anchor="b">
            <a:noAutofit/>
          </a:bodyPr>
          <a:lstStyle>
            <a:lvl1pPr>
              <a:defRPr sz="72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A082936D-6B78-4F81-90B4-03EACEF6D1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2715" y="5700916"/>
            <a:ext cx="8578624" cy="52251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trait" panose="0200050604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8" name="Segnaposto immagine 17">
            <a:extLst>
              <a:ext uri="{FF2B5EF4-FFF2-40B4-BE49-F238E27FC236}">
                <a16:creationId xmlns:a16="http://schemas.microsoft.com/office/drawing/2014/main" id="{8B6A0D23-2056-4B75-8B45-3F682A401ED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39934" y="549727"/>
            <a:ext cx="2565503" cy="5758997"/>
          </a:xfrm>
        </p:spPr>
        <p:txBody>
          <a:bodyPr/>
          <a:lstStyle/>
          <a:p>
            <a:r>
              <a:rPr lang="it-IT"/>
              <a:t>Fare clic sull'icona per inserire un'immagine</a:t>
            </a:r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3A4B1ABD-1E73-43A6-86B6-D95878FA89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" t="6870" r="1988" b="6849"/>
          <a:stretch/>
        </p:blipFill>
        <p:spPr>
          <a:xfrm>
            <a:off x="1866380" y="633561"/>
            <a:ext cx="1904756" cy="566589"/>
          </a:xfrm>
          <a:prstGeom prst="rect">
            <a:avLst/>
          </a:prstGeom>
        </p:spPr>
      </p:pic>
      <p:pic>
        <p:nvPicPr>
          <p:cNvPr id="16" name="Immagine 15" descr="Immagine che contiene testo&#10;&#10;Descrizione generata automaticamente">
            <a:extLst>
              <a:ext uri="{FF2B5EF4-FFF2-40B4-BE49-F238E27FC236}">
                <a16:creationId xmlns:a16="http://schemas.microsoft.com/office/drawing/2014/main" id="{85FF417B-DCEE-4303-9122-F02DC758FDC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7" y="633854"/>
            <a:ext cx="1137525" cy="59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89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on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25278F8-CBEC-4834-9071-9D4B746D2D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6" y="69660"/>
            <a:ext cx="1083076" cy="56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63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825090-5EA1-416D-BF03-E01DEB8B4442}"/>
              </a:ext>
            </a:extLst>
          </p:cNvPr>
          <p:cNvSpPr/>
          <p:nvPr userDrawn="1"/>
        </p:nvSpPr>
        <p:spPr>
          <a:xfrm>
            <a:off x="145050" y="145050"/>
            <a:ext cx="11317166" cy="656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A6C5826-DEBF-4638-AD13-AE0BE5BE9729}"/>
              </a:ext>
            </a:extLst>
          </p:cNvPr>
          <p:cNvSpPr/>
          <p:nvPr userDrawn="1"/>
        </p:nvSpPr>
        <p:spPr>
          <a:xfrm>
            <a:off x="11462216" y="930499"/>
            <a:ext cx="584734" cy="5782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E3FA4E7-655F-40BC-A51A-3933B6F9071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90525" y="418600"/>
            <a:ext cx="10855912" cy="558984"/>
          </a:xfrm>
        </p:spPr>
        <p:txBody>
          <a:bodyPr anchor="t">
            <a:noAutofit/>
          </a:bodyPr>
          <a:lstStyle>
            <a:lvl1pPr>
              <a:defRPr sz="4000">
                <a:ln>
                  <a:noFill/>
                </a:ln>
                <a:solidFill>
                  <a:schemeClr val="tx2"/>
                </a:solidFill>
                <a:latin typeface="Strait" panose="02000506040000020004" pitchFamily="2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7980C9-2686-45D9-9D24-928D20F16C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390526" y="1464907"/>
            <a:ext cx="11384708" cy="5030480"/>
          </a:xfrm>
        </p:spPr>
        <p:txBody>
          <a:bodyPr>
            <a:normAutofit/>
          </a:bodyPr>
          <a:lstStyle>
            <a:lvl1pPr marL="0" indent="0" algn="just">
              <a:buFontTx/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 algn="just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marL="914400" indent="0" algn="just">
              <a:buFontTx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marL="13716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marL="18288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4674C8-6D1D-4334-A3CB-2695F9C3C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93" y="98013"/>
            <a:ext cx="520638" cy="73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7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825090-5EA1-416D-BF03-E01DEB8B4442}"/>
              </a:ext>
            </a:extLst>
          </p:cNvPr>
          <p:cNvSpPr/>
          <p:nvPr userDrawn="1"/>
        </p:nvSpPr>
        <p:spPr>
          <a:xfrm>
            <a:off x="145050" y="145050"/>
            <a:ext cx="11317166" cy="656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A6C5826-DEBF-4638-AD13-AE0BE5BE9729}"/>
              </a:ext>
            </a:extLst>
          </p:cNvPr>
          <p:cNvSpPr/>
          <p:nvPr userDrawn="1"/>
        </p:nvSpPr>
        <p:spPr>
          <a:xfrm>
            <a:off x="11462216" y="930499"/>
            <a:ext cx="584734" cy="5782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7980C9-2686-45D9-9D24-928D20F16C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390526" y="363984"/>
            <a:ext cx="11384708" cy="6131403"/>
          </a:xfrm>
        </p:spPr>
        <p:txBody>
          <a:bodyPr>
            <a:normAutofit/>
          </a:bodyPr>
          <a:lstStyle>
            <a:lvl1pPr marL="0" indent="0" algn="just">
              <a:buFontTx/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 algn="just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marL="914400" indent="0" algn="just">
              <a:buFontTx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marL="13716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marL="18288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4674C8-6D1D-4334-A3CB-2695F9C3C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93" y="98013"/>
            <a:ext cx="520638" cy="73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99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825090-5EA1-416D-BF03-E01DEB8B4442}"/>
              </a:ext>
            </a:extLst>
          </p:cNvPr>
          <p:cNvSpPr/>
          <p:nvPr userDrawn="1"/>
        </p:nvSpPr>
        <p:spPr>
          <a:xfrm>
            <a:off x="145050" y="145050"/>
            <a:ext cx="11317166" cy="656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A6C5826-DEBF-4638-AD13-AE0BE5BE9729}"/>
              </a:ext>
            </a:extLst>
          </p:cNvPr>
          <p:cNvSpPr/>
          <p:nvPr userDrawn="1"/>
        </p:nvSpPr>
        <p:spPr>
          <a:xfrm>
            <a:off x="11462216" y="930499"/>
            <a:ext cx="584734" cy="5782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4674C8-6D1D-4334-A3CB-2695F9C3C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93" y="98013"/>
            <a:ext cx="520638" cy="73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TESI DI LAU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910B4371-5854-41F2-A6F9-5A79CB62466E}"/>
              </a:ext>
            </a:extLst>
          </p:cNvPr>
          <p:cNvSpPr/>
          <p:nvPr userDrawn="1"/>
        </p:nvSpPr>
        <p:spPr>
          <a:xfrm>
            <a:off x="283025" y="549729"/>
            <a:ext cx="8926062" cy="57585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Titolo 10">
            <a:extLst>
              <a:ext uri="{FF2B5EF4-FFF2-40B4-BE49-F238E27FC236}">
                <a16:creationId xmlns:a16="http://schemas.microsoft.com/office/drawing/2014/main" id="{1301C218-41D9-4685-99C3-B7FA9D970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07" y="1330453"/>
            <a:ext cx="8388228" cy="3815444"/>
          </a:xfrm>
        </p:spPr>
        <p:txBody>
          <a:bodyPr anchor="b">
            <a:noAutofit/>
          </a:bodyPr>
          <a:lstStyle>
            <a:lvl1pPr>
              <a:defRPr sz="72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10" name="Segnaposto testo 12">
            <a:extLst>
              <a:ext uri="{FF2B5EF4-FFF2-40B4-BE49-F238E27FC236}">
                <a16:creationId xmlns:a16="http://schemas.microsoft.com/office/drawing/2014/main" id="{84EF7A36-5D8F-42D2-9041-207629CB40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4513" y="5361233"/>
            <a:ext cx="3596527" cy="52251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Strait" panose="0200050604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Segnaposto immagine 17">
            <a:extLst>
              <a:ext uri="{FF2B5EF4-FFF2-40B4-BE49-F238E27FC236}">
                <a16:creationId xmlns:a16="http://schemas.microsoft.com/office/drawing/2014/main" id="{46661225-91BC-449F-9E56-699FB84DA4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39934" y="549729"/>
            <a:ext cx="2565503" cy="5758542"/>
          </a:xfrm>
        </p:spPr>
        <p:txBody>
          <a:bodyPr/>
          <a:lstStyle/>
          <a:p>
            <a:r>
              <a:rPr lang="it-IT"/>
              <a:t>Fare clic sull'icona per inserire un'immagine</a:t>
            </a:r>
            <a:endParaRPr lang="it-IT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2935C0A-F24F-4185-A0DC-C2225F2A8B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" t="6870" r="1988" b="6849"/>
          <a:stretch/>
        </p:blipFill>
        <p:spPr>
          <a:xfrm>
            <a:off x="1866380" y="633561"/>
            <a:ext cx="1904756" cy="566589"/>
          </a:xfrm>
          <a:prstGeom prst="rect">
            <a:avLst/>
          </a:prstGeom>
        </p:spPr>
      </p:pic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D85D1304-5224-4C14-A8E3-E0AF4ED29E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7" y="633854"/>
            <a:ext cx="1137525" cy="590414"/>
          </a:xfrm>
          <a:prstGeom prst="rect">
            <a:avLst/>
          </a:prstGeom>
        </p:spPr>
      </p:pic>
      <p:pic>
        <p:nvPicPr>
          <p:cNvPr id="4" name="Elemento grafico 3" descr="Utente">
            <a:extLst>
              <a:ext uri="{FF2B5EF4-FFF2-40B4-BE49-F238E27FC236}">
                <a16:creationId xmlns:a16="http://schemas.microsoft.com/office/drawing/2014/main" id="{F7DD6770-8C94-457D-94F5-6A4BA317A2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62532" y="5326480"/>
            <a:ext cx="569054" cy="569054"/>
          </a:xfrm>
          <a:prstGeom prst="rect">
            <a:avLst/>
          </a:prstGeom>
        </p:spPr>
      </p:pic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7C0261B4-E734-4102-9CBB-9BE164CB97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5158" y="5462263"/>
            <a:ext cx="3596527" cy="480901"/>
          </a:xfrm>
        </p:spPr>
        <p:txBody>
          <a:bodyPr anchor="ctr">
            <a:spAutoFit/>
          </a:bodyPr>
          <a:lstStyle>
            <a:lvl1pPr marL="0" indent="0">
              <a:lnSpc>
                <a:spcPct val="50000"/>
              </a:lnSpc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  <a:latin typeface="Strait" panose="0200050604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pic>
        <p:nvPicPr>
          <p:cNvPr id="14" name="Elemento grafico 13" descr="Impiegato">
            <a:extLst>
              <a:ext uri="{FF2B5EF4-FFF2-40B4-BE49-F238E27FC236}">
                <a16:creationId xmlns:a16="http://schemas.microsoft.com/office/drawing/2014/main" id="{88FD13B7-5E97-45B9-81F8-7994792009A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23177" y="5322814"/>
            <a:ext cx="569054" cy="56905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53370F2-A72B-4F8D-93C4-B7A7DA943D2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42" b="13323"/>
          <a:stretch/>
        </p:blipFill>
        <p:spPr bwMode="auto">
          <a:xfrm>
            <a:off x="3977484" y="684421"/>
            <a:ext cx="1108866" cy="48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19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egnaposto immagine 17">
            <a:extLst>
              <a:ext uri="{FF2B5EF4-FFF2-40B4-BE49-F238E27FC236}">
                <a16:creationId xmlns:a16="http://schemas.microsoft.com/office/drawing/2014/main" id="{8B6A0D23-2056-4B75-8B45-3F682A401ED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086" y="294747"/>
            <a:ext cx="11583826" cy="5475432"/>
          </a:xfrm>
        </p:spPr>
        <p:txBody>
          <a:bodyPr/>
          <a:lstStyle/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EE8F063-3513-424C-BA0E-6F0D7B8985DF}"/>
              </a:ext>
            </a:extLst>
          </p:cNvPr>
          <p:cNvSpPr/>
          <p:nvPr userDrawn="1"/>
        </p:nvSpPr>
        <p:spPr>
          <a:xfrm>
            <a:off x="304088" y="5915025"/>
            <a:ext cx="10225478" cy="6848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2B84052F-7261-49CA-85BD-654E8393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086" y="5915025"/>
            <a:ext cx="10225478" cy="684877"/>
          </a:xfrm>
        </p:spPr>
        <p:txBody>
          <a:bodyPr>
            <a:noAutofit/>
          </a:bodyPr>
          <a:lstStyle>
            <a:lvl1pPr algn="ctr">
              <a:defRPr sz="3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A0C96D26-8A25-4E6C-BE39-09B43C981D2B}"/>
              </a:ext>
            </a:extLst>
          </p:cNvPr>
          <p:cNvSpPr/>
          <p:nvPr userDrawn="1"/>
        </p:nvSpPr>
        <p:spPr>
          <a:xfrm>
            <a:off x="10529567" y="5915025"/>
            <a:ext cx="1358346" cy="6848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003A7E9-9170-4F26-8D24-8FF49910D7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747" y="5974894"/>
            <a:ext cx="1090578" cy="56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984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825090-5EA1-416D-BF03-E01DEB8B4442}"/>
              </a:ext>
            </a:extLst>
          </p:cNvPr>
          <p:cNvSpPr/>
          <p:nvPr userDrawn="1"/>
        </p:nvSpPr>
        <p:spPr>
          <a:xfrm>
            <a:off x="145050" y="145050"/>
            <a:ext cx="11317166" cy="656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A6C5826-DEBF-4638-AD13-AE0BE5BE9729}"/>
              </a:ext>
            </a:extLst>
          </p:cNvPr>
          <p:cNvSpPr/>
          <p:nvPr userDrawn="1"/>
        </p:nvSpPr>
        <p:spPr>
          <a:xfrm>
            <a:off x="11462216" y="930499"/>
            <a:ext cx="584734" cy="5782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E3FA4E7-655F-40BC-A51A-3933B6F9071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90525" y="418600"/>
            <a:ext cx="10855912" cy="558984"/>
          </a:xfrm>
        </p:spPr>
        <p:txBody>
          <a:bodyPr anchor="t">
            <a:noAutofit/>
          </a:bodyPr>
          <a:lstStyle>
            <a:lvl1pPr>
              <a:defRPr sz="4000">
                <a:ln>
                  <a:noFill/>
                </a:ln>
                <a:solidFill>
                  <a:schemeClr val="tx2"/>
                </a:solidFill>
                <a:latin typeface="Strait" panose="02000506040000020004" pitchFamily="2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7980C9-2686-45D9-9D24-928D20F16C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4021584" y="1464907"/>
            <a:ext cx="7753649" cy="5030480"/>
          </a:xfrm>
        </p:spPr>
        <p:txBody>
          <a:bodyPr>
            <a:normAutofit/>
          </a:bodyPr>
          <a:lstStyle>
            <a:lvl1pPr marL="0" indent="0" algn="just">
              <a:buFontTx/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 algn="just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marL="914400" indent="0" algn="just">
              <a:buFontTx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marL="13716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marL="1828800" indent="0" algn="just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4674C8-6D1D-4334-A3CB-2695F9C3C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93" y="98013"/>
            <a:ext cx="520638" cy="736462"/>
          </a:xfrm>
          <a:prstGeom prst="rect">
            <a:avLst/>
          </a:prstGeom>
        </p:spPr>
      </p:pic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914552C-906E-4D50-AF9B-EC215A1D146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90525" y="1464907"/>
            <a:ext cx="3518482" cy="5059718"/>
          </a:xfrm>
        </p:spPr>
        <p:txBody>
          <a:bodyPr vert="horz" lIns="91440" tIns="45720" rIns="91440" bIns="45720" rtlCol="0">
            <a:normAutofit/>
          </a:bodyPr>
          <a:lstStyle>
            <a:lvl1pPr algn="just">
              <a:defRPr lang="it-IT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algn="just">
              <a:defRPr lang="it-IT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algn="just">
              <a:defRPr lang="it-IT"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algn="just">
              <a:defRPr lang="it-IT" sz="16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algn="just">
              <a:def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marL="0" lvl="0" indent="0">
              <a:buFontTx/>
              <a:buNone/>
            </a:pPr>
            <a:r>
              <a:rPr lang="it-IT"/>
              <a:t>Fare clic per modificare gli stili del testo dello schema</a:t>
            </a:r>
          </a:p>
          <a:p>
            <a:pPr marL="0" lvl="1" indent="0">
              <a:buFontTx/>
              <a:buNone/>
            </a:pPr>
            <a:r>
              <a:rPr lang="it-IT"/>
              <a:t>Secondo livello</a:t>
            </a:r>
          </a:p>
          <a:p>
            <a:pPr marL="0" lvl="2" indent="0">
              <a:buFontTx/>
              <a:buNone/>
            </a:pPr>
            <a:r>
              <a:rPr lang="it-IT"/>
              <a:t>Terzo livello</a:t>
            </a:r>
          </a:p>
          <a:p>
            <a:pPr marL="0" lvl="3" indent="0">
              <a:buFontTx/>
              <a:buNone/>
            </a:pPr>
            <a:r>
              <a:rPr lang="it-IT"/>
              <a:t>Quarto livello</a:t>
            </a:r>
          </a:p>
          <a:p>
            <a:pPr marL="0" lvl="4" indent="0">
              <a:buFontTx/>
              <a:buNone/>
            </a:pPr>
            <a:r>
              <a:rPr lang="it-IT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2941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825090-5EA1-416D-BF03-E01DEB8B4442}"/>
              </a:ext>
            </a:extLst>
          </p:cNvPr>
          <p:cNvSpPr/>
          <p:nvPr userDrawn="1"/>
        </p:nvSpPr>
        <p:spPr>
          <a:xfrm>
            <a:off x="145050" y="145050"/>
            <a:ext cx="11317166" cy="656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A6C5826-DEBF-4638-AD13-AE0BE5BE9729}"/>
              </a:ext>
            </a:extLst>
          </p:cNvPr>
          <p:cNvSpPr/>
          <p:nvPr userDrawn="1"/>
        </p:nvSpPr>
        <p:spPr>
          <a:xfrm>
            <a:off x="11462216" y="930499"/>
            <a:ext cx="584734" cy="5782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E3FA4E7-655F-40BC-A51A-3933B6F9071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90525" y="418600"/>
            <a:ext cx="10855912" cy="558984"/>
          </a:xfrm>
        </p:spPr>
        <p:txBody>
          <a:bodyPr anchor="t">
            <a:noAutofit/>
          </a:bodyPr>
          <a:lstStyle>
            <a:lvl1pPr>
              <a:defRPr sz="4000">
                <a:ln>
                  <a:noFill/>
                </a:ln>
                <a:solidFill>
                  <a:schemeClr val="tx2"/>
                </a:solidFill>
                <a:latin typeface="Strait" panose="02000506040000020004" pitchFamily="2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4674C8-6D1D-4334-A3CB-2695F9C3C7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793" y="98013"/>
            <a:ext cx="520638" cy="736462"/>
          </a:xfrm>
          <a:prstGeom prst="rect">
            <a:avLst/>
          </a:prstGeom>
        </p:spPr>
      </p:pic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914552C-906E-4D50-AF9B-EC215A1D146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90524" y="1988598"/>
            <a:ext cx="5594077" cy="4450802"/>
          </a:xfrm>
        </p:spPr>
        <p:txBody>
          <a:bodyPr vert="horz" lIns="91440" tIns="45720" rIns="91440" bIns="45720" rtlCol="0">
            <a:normAutofit/>
          </a:bodyPr>
          <a:lstStyle>
            <a:lvl1pPr algn="just">
              <a:defRPr lang="it-IT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algn="just">
              <a:defRPr lang="it-IT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algn="just">
              <a:defRPr lang="it-IT"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algn="just">
              <a:defRPr lang="it-IT" sz="16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algn="just">
              <a:def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marL="0" lvl="0" indent="0">
              <a:buFontTx/>
              <a:buNone/>
            </a:pPr>
            <a:r>
              <a:rPr lang="it-IT"/>
              <a:t>Fare clic per modificare gli stili del testo dello schema</a:t>
            </a:r>
          </a:p>
          <a:p>
            <a:pPr marL="0" lvl="1" indent="0">
              <a:buFontTx/>
              <a:buNone/>
            </a:pPr>
            <a:r>
              <a:rPr lang="it-IT"/>
              <a:t>Secondo livello</a:t>
            </a:r>
          </a:p>
          <a:p>
            <a:pPr marL="0" lvl="2" indent="0">
              <a:buFontTx/>
              <a:buNone/>
            </a:pPr>
            <a:r>
              <a:rPr lang="it-IT"/>
              <a:t>Terzo livello</a:t>
            </a:r>
          </a:p>
          <a:p>
            <a:pPr marL="0" lvl="3" indent="0">
              <a:buFontTx/>
              <a:buNone/>
            </a:pPr>
            <a:r>
              <a:rPr lang="it-IT"/>
              <a:t>Quarto livello</a:t>
            </a:r>
          </a:p>
          <a:p>
            <a:pPr marL="0" lvl="4" indent="0">
              <a:buFontTx/>
              <a:buNone/>
            </a:pPr>
            <a:r>
              <a:rPr lang="it-IT"/>
              <a:t>Quinto livello</a:t>
            </a:r>
            <a:endParaRPr lang="it-IT" dirty="0"/>
          </a:p>
        </p:txBody>
      </p:sp>
      <p:sp>
        <p:nvSpPr>
          <p:cNvPr id="10" name="Segnaposto contenuto 4">
            <a:extLst>
              <a:ext uri="{FF2B5EF4-FFF2-40B4-BE49-F238E27FC236}">
                <a16:creationId xmlns:a16="http://schemas.microsoft.com/office/drawing/2014/main" id="{1D03F2BD-105E-40EA-AEDB-E2FCE6AD2B1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07402" y="1988598"/>
            <a:ext cx="5552808" cy="4450802"/>
          </a:xfrm>
        </p:spPr>
        <p:txBody>
          <a:bodyPr vert="horz" lIns="91440" tIns="45720" rIns="91440" bIns="45720" rtlCol="0">
            <a:normAutofit/>
          </a:bodyPr>
          <a:lstStyle>
            <a:lvl1pPr algn="just">
              <a:defRPr lang="it-IT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algn="just">
              <a:defRPr lang="it-IT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algn="just">
              <a:defRPr lang="it-IT"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 algn="just">
              <a:defRPr lang="it-IT" sz="16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 algn="just">
              <a:defRPr lang="it-IT" sz="16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marL="0" lvl="0" indent="0">
              <a:buFontTx/>
              <a:buNone/>
            </a:pPr>
            <a:r>
              <a:rPr lang="it-IT" dirty="0"/>
              <a:t>Fare clic per modificare gli stili del testo dello schema</a:t>
            </a:r>
          </a:p>
          <a:p>
            <a:pPr marL="0" lvl="1" indent="0">
              <a:buFontTx/>
              <a:buNone/>
            </a:pPr>
            <a:r>
              <a:rPr lang="it-IT" dirty="0"/>
              <a:t>Secondo livello</a:t>
            </a:r>
          </a:p>
          <a:p>
            <a:pPr marL="0" lvl="2" indent="0">
              <a:buFontTx/>
              <a:buNone/>
            </a:pPr>
            <a:r>
              <a:rPr lang="it-IT" dirty="0"/>
              <a:t>Terzo livello</a:t>
            </a:r>
          </a:p>
          <a:p>
            <a:pPr marL="0" lvl="3" indent="0">
              <a:buFontTx/>
              <a:buNone/>
            </a:pPr>
            <a:r>
              <a:rPr lang="it-IT" dirty="0"/>
              <a:t>Quarto livello</a:t>
            </a:r>
          </a:p>
          <a:p>
            <a:pPr marL="0" lvl="4" indent="0">
              <a:buFontTx/>
              <a:buNone/>
            </a:pPr>
            <a:r>
              <a:rPr lang="it-IT" dirty="0"/>
              <a:t>Quinto livello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EA6955A-4680-468E-A45C-65C45308FA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525" y="1430155"/>
            <a:ext cx="5594350" cy="524851"/>
          </a:xfrm>
        </p:spPr>
        <p:txBody>
          <a:bodyPr anchor="b">
            <a:noAutofit/>
          </a:bodyPr>
          <a:lstStyle>
            <a:lvl1pPr marL="0" indent="0" algn="ctr">
              <a:buNone/>
              <a:defRPr lang="it-IT" sz="2400" kern="1200" dirty="0" smtClean="0">
                <a:ln>
                  <a:noFill/>
                </a:ln>
                <a:solidFill>
                  <a:schemeClr val="tx2"/>
                </a:solidFill>
                <a:latin typeface="Strait" panose="02000506040000020004" pitchFamily="2" charset="0"/>
                <a:ea typeface="+mj-ea"/>
                <a:cs typeface="+mj-cs"/>
              </a:defRPr>
            </a:lvl1pPr>
            <a:lvl2pPr marL="457200" indent="0">
              <a:buNone/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Segnaposto testo 5">
            <a:extLst>
              <a:ext uri="{FF2B5EF4-FFF2-40B4-BE49-F238E27FC236}">
                <a16:creationId xmlns:a16="http://schemas.microsoft.com/office/drawing/2014/main" id="{22EDA8A2-9CFF-40B6-A7D4-3040696FB5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7127" y="1396023"/>
            <a:ext cx="5547456" cy="558983"/>
          </a:xfrm>
        </p:spPr>
        <p:txBody>
          <a:bodyPr anchor="b">
            <a:noAutofit/>
          </a:bodyPr>
          <a:lstStyle>
            <a:lvl1pPr marL="0" indent="0" algn="ctr">
              <a:buNone/>
              <a:defRPr lang="it-IT" sz="2400" kern="1200" dirty="0" smtClean="0">
                <a:ln>
                  <a:noFill/>
                </a:ln>
                <a:solidFill>
                  <a:schemeClr val="tx2"/>
                </a:solidFill>
                <a:latin typeface="Strait" panose="02000506040000020004" pitchFamily="2" charset="0"/>
                <a:ea typeface="+mj-ea"/>
                <a:cs typeface="+mj-cs"/>
              </a:defRPr>
            </a:lvl1pPr>
            <a:lvl2pPr marL="457200" indent="0">
              <a:buNone/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1558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25278F8-CBEC-4834-9071-9D4B746D2D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6" y="69660"/>
            <a:ext cx="1083076" cy="562154"/>
          </a:xfrm>
          <a:prstGeom prst="rect">
            <a:avLst/>
          </a:prstGeo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035CAD6-B78F-4ADF-B4DE-C6D31278FC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5410" y="0"/>
            <a:ext cx="1192567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5400" b="1">
                <a:solidFill>
                  <a:schemeClr val="bg1"/>
                </a:solidFill>
                <a:latin typeface="+mj-lt"/>
              </a:defRPr>
            </a:lvl1pPr>
            <a:lvl2pPr algn="ctr">
              <a:defRPr sz="3600" b="1">
                <a:solidFill>
                  <a:schemeClr val="bg1"/>
                </a:solidFill>
                <a:latin typeface="Raleway" pitchFamily="2" charset="0"/>
              </a:defRPr>
            </a:lvl2pPr>
            <a:lvl3pPr algn="ctr">
              <a:defRPr sz="3200" b="1">
                <a:solidFill>
                  <a:schemeClr val="bg1"/>
                </a:solidFill>
                <a:latin typeface="Raleway" pitchFamily="2" charset="0"/>
              </a:defRPr>
            </a:lvl3pPr>
            <a:lvl4pPr algn="ctr">
              <a:defRPr sz="2800" b="1">
                <a:solidFill>
                  <a:schemeClr val="bg1"/>
                </a:solidFill>
                <a:latin typeface="Raleway" pitchFamily="2" charset="0"/>
              </a:defRPr>
            </a:lvl4pPr>
            <a:lvl5pPr algn="ctr">
              <a:defRPr sz="2800" b="1">
                <a:solidFill>
                  <a:schemeClr val="bg1"/>
                </a:solidFill>
                <a:latin typeface="Raleway" pitchFamily="2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94586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EE1AEB1-9D38-48D8-950E-32A6CF79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D163117-6B7B-42EC-8541-13640CD0A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28773C-D2CC-4D49-AB3A-300BB5C658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360D7-053A-4E9F-8AE0-C571E51FE624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A01100-87B7-4FDF-9D88-1A11278DD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63ACA1C-6BBF-4ABB-BF86-1657CEF459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EAF6-ABE1-469F-8C5D-BE22055CC0E8}" type="slidenum">
              <a:rPr lang="it-IT" smtClean="0"/>
              <a:t>‹N›</a:t>
            </a:fld>
            <a:endParaRPr lang="it-IT"/>
          </a:p>
        </p:txBody>
      </p:sp>
      <p:pic>
        <p:nvPicPr>
          <p:cNvPr id="7" name="Immagine 6" descr="Immagine che contiene acqua, esterni, persona, oggetto da esterni&#10;&#10;Descrizione generata automaticamente">
            <a:extLst>
              <a:ext uri="{FF2B5EF4-FFF2-40B4-BE49-F238E27FC236}">
                <a16:creationId xmlns:a16="http://schemas.microsoft.com/office/drawing/2014/main" id="{B7B830D6-D90C-46E2-9FBC-D469A52D7ADC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0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6" r:id="rId3"/>
    <p:sldLayoutId id="2147483688" r:id="rId4"/>
    <p:sldLayoutId id="2147483668" r:id="rId5"/>
    <p:sldLayoutId id="2147483663" r:id="rId6"/>
    <p:sldLayoutId id="2147483685" r:id="rId7"/>
    <p:sldLayoutId id="2147483687" r:id="rId8"/>
    <p:sldLayoutId id="2147483684" r:id="rId9"/>
    <p:sldLayoutId id="214748366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5F77B5-B0D2-DBD8-763A-011A9FCB1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Strait" pitchFamily="2" charset="0"/>
              </a:rPr>
              <a:t>Riconoscimento audio deepfake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A35BC73-ED70-4F2C-BB0B-F4FEEFFEE5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Gabriele Nigro</a:t>
            </a:r>
          </a:p>
        </p:txBody>
      </p:sp>
      <p:pic>
        <p:nvPicPr>
          <p:cNvPr id="6" name="Segnaposto immagine 5" descr="Immagine che contiene acqua, riflesso, arte, notte&#10;&#10;Descrizione generata automaticamente">
            <a:extLst>
              <a:ext uri="{FF2B5EF4-FFF2-40B4-BE49-F238E27FC236}">
                <a16:creationId xmlns:a16="http://schemas.microsoft.com/office/drawing/2014/main" id="{7847112F-54F7-6702-9395-AC560D2DDB5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83" r="398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5017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7A634-14C8-4DCE-BA51-AE12C9335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Reti neurali usate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7030F3-3E3E-7E70-7739-42EA142720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>
                <a:latin typeface="Strait" pitchFamily="2" charset="0"/>
              </a:rPr>
              <a:t>Per lo sviluppo di reti neurali è stata utilizzata l’API </a:t>
            </a:r>
            <a:r>
              <a:rPr lang="it-IT" dirty="0" err="1">
                <a:latin typeface="Strait" pitchFamily="2" charset="0"/>
              </a:rPr>
              <a:t>Keras</a:t>
            </a:r>
            <a:r>
              <a:rPr lang="it-IT" dirty="0">
                <a:latin typeface="Strait" pitchFamily="2" charset="0"/>
              </a:rPr>
              <a:t> e il </a:t>
            </a:r>
            <a:r>
              <a:rPr lang="it-IT" dirty="0" err="1">
                <a:latin typeface="Strait" pitchFamily="2" charset="0"/>
              </a:rPr>
              <a:t>Keras</a:t>
            </a:r>
            <a:r>
              <a:rPr lang="it-IT" dirty="0">
                <a:latin typeface="Strait" pitchFamily="2" charset="0"/>
              </a:rPr>
              <a:t> Tuner per il tuning di </a:t>
            </a:r>
            <a:r>
              <a:rPr lang="it-IT" dirty="0" err="1">
                <a:latin typeface="Strait" pitchFamily="2" charset="0"/>
              </a:rPr>
              <a:t>iperparametri</a:t>
            </a:r>
            <a:r>
              <a:rPr lang="it-IT" dirty="0">
                <a:latin typeface="Strait" pitchFamily="2" charset="0"/>
              </a:rPr>
              <a:t> quali la dimensione del kernel </a:t>
            </a:r>
            <a:r>
              <a:rPr lang="it-IT" dirty="0" err="1">
                <a:latin typeface="Strait" pitchFamily="2" charset="0"/>
              </a:rPr>
              <a:t>convoluzionale</a:t>
            </a:r>
            <a:r>
              <a:rPr lang="it-IT" dirty="0">
                <a:latin typeface="Strait" pitchFamily="2" charset="0"/>
              </a:rPr>
              <a:t>, il numero di neuroni del </a:t>
            </a:r>
            <a:r>
              <a:rPr lang="it-IT" dirty="0" err="1">
                <a:latin typeface="Strait" pitchFamily="2" charset="0"/>
              </a:rPr>
              <a:t>layer</a:t>
            </a:r>
            <a:r>
              <a:rPr lang="it-IT" dirty="0">
                <a:latin typeface="Strait" pitchFamily="2" charset="0"/>
              </a:rPr>
              <a:t>, il learning rate o il rateo di dropout (questi ultimi due poi resi valori fissi)</a:t>
            </a: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I modelli sviluppati sono due tipi di reti </a:t>
            </a:r>
            <a:r>
              <a:rPr lang="it-IT" dirty="0" err="1">
                <a:latin typeface="Strait" pitchFamily="2" charset="0"/>
              </a:rPr>
              <a:t>convoluzionali</a:t>
            </a:r>
            <a:r>
              <a:rPr lang="it-IT" dirty="0">
                <a:latin typeface="Strait" pitchFamily="2" charset="0"/>
              </a:rPr>
              <a:t>: una «standard» e una variante nota come «rete residuale»</a:t>
            </a:r>
          </a:p>
        </p:txBody>
      </p:sp>
    </p:spTree>
    <p:extLst>
      <p:ext uri="{BB962C8B-B14F-4D97-AF65-F5344CB8AC3E}">
        <p14:creationId xmlns:p14="http://schemas.microsoft.com/office/powerpoint/2010/main" val="160586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A466AAE6-7849-C031-674A-C71C55769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Reti convolutive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1CDB7BF-4833-8D9B-4422-3C6AA367E4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it-IT" sz="2000" dirty="0">
                <a:latin typeface="Strait" pitchFamily="2" charset="0"/>
              </a:rPr>
              <a:t>In una rete convolutiva si ha solitamente una serie di blocchi convolutivi in cui vi è un </a:t>
            </a:r>
            <a:r>
              <a:rPr lang="it-IT" sz="2000" dirty="0" err="1">
                <a:latin typeface="Strait" pitchFamily="2" charset="0"/>
              </a:rPr>
              <a:t>layer</a:t>
            </a:r>
            <a:r>
              <a:rPr lang="it-IT" sz="2000" dirty="0">
                <a:latin typeface="Strait" pitchFamily="2" charset="0"/>
              </a:rPr>
              <a:t> </a:t>
            </a:r>
            <a:r>
              <a:rPr lang="it-IT" sz="2000" dirty="0" err="1">
                <a:latin typeface="Strait" pitchFamily="2" charset="0"/>
              </a:rPr>
              <a:t>convoluzionale</a:t>
            </a:r>
            <a:r>
              <a:rPr lang="it-IT" sz="2000" dirty="0">
                <a:latin typeface="Strait" pitchFamily="2" charset="0"/>
              </a:rPr>
              <a:t> che applica una funzione di attivazione in uscita (in questo caso una </a:t>
            </a:r>
            <a:r>
              <a:rPr lang="it-IT" sz="2000" dirty="0" err="1">
                <a:latin typeface="Strait" pitchFamily="2" charset="0"/>
              </a:rPr>
              <a:t>ReLU</a:t>
            </a:r>
            <a:r>
              <a:rPr lang="it-IT" sz="2000" dirty="0">
                <a:latin typeface="Strait" pitchFamily="2" charset="0"/>
              </a:rPr>
              <a:t>), uno di batch </a:t>
            </a:r>
            <a:r>
              <a:rPr lang="it-IT" sz="2000" dirty="0" err="1">
                <a:latin typeface="Strait" pitchFamily="2" charset="0"/>
              </a:rPr>
              <a:t>normalization</a:t>
            </a:r>
            <a:r>
              <a:rPr lang="it-IT" sz="2000" dirty="0">
                <a:latin typeface="Strait" pitchFamily="2" charset="0"/>
              </a:rPr>
              <a:t> e uno di max pooling(</a:t>
            </a:r>
            <a:r>
              <a:rPr lang="it-IT" sz="2000" dirty="0" err="1">
                <a:latin typeface="Strait" pitchFamily="2" charset="0"/>
              </a:rPr>
              <a:t>downsampling</a:t>
            </a:r>
            <a:r>
              <a:rPr lang="it-IT" sz="2000" dirty="0">
                <a:latin typeface="Strait" pitchFamily="2" charset="0"/>
              </a:rPr>
              <a:t>).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Viene creato un modello a cui viene poi agganciato un </a:t>
            </a:r>
            <a:r>
              <a:rPr lang="it-IT" sz="2000" dirty="0" err="1">
                <a:latin typeface="Strait" pitchFamily="2" charset="0"/>
              </a:rPr>
              <a:t>layer</a:t>
            </a:r>
            <a:r>
              <a:rPr lang="it-IT" sz="2000" dirty="0">
                <a:latin typeface="Strait" pitchFamily="2" charset="0"/>
              </a:rPr>
              <a:t> «</a:t>
            </a:r>
            <a:r>
              <a:rPr lang="it-IT" sz="2000" dirty="0" err="1">
                <a:latin typeface="Strait" pitchFamily="2" charset="0"/>
              </a:rPr>
              <a:t>fully</a:t>
            </a:r>
            <a:r>
              <a:rPr lang="it-IT" sz="2000" dirty="0">
                <a:latin typeface="Strait" pitchFamily="2" charset="0"/>
              </a:rPr>
              <a:t> </a:t>
            </a:r>
            <a:r>
              <a:rPr lang="it-IT" sz="2000" dirty="0" err="1">
                <a:latin typeface="Strait" pitchFamily="2" charset="0"/>
              </a:rPr>
              <a:t>connected</a:t>
            </a:r>
            <a:r>
              <a:rPr lang="it-IT" sz="2000" dirty="0">
                <a:latin typeface="Strait" pitchFamily="2" charset="0"/>
              </a:rPr>
              <a:t>» : l’output dell’ultimo pooling viene appiattito e dei </a:t>
            </a:r>
            <a:r>
              <a:rPr lang="it-IT" sz="2000" dirty="0" err="1">
                <a:latin typeface="Strait" pitchFamily="2" charset="0"/>
              </a:rPr>
              <a:t>layer</a:t>
            </a:r>
            <a:r>
              <a:rPr lang="it-IT" sz="2000" dirty="0">
                <a:latin typeface="Strait" pitchFamily="2" charset="0"/>
              </a:rPr>
              <a:t> «densi» lavorano sul vettore unidimensionale producendo la predizione finale.</a:t>
            </a:r>
          </a:p>
        </p:txBody>
      </p:sp>
      <p:pic>
        <p:nvPicPr>
          <p:cNvPr id="13" name="Segnaposto contenuto 12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1257C522-1596-B174-41C3-A77F5EEABF2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5" y="3053414"/>
            <a:ext cx="3517900" cy="1883060"/>
          </a:xfrm>
        </p:spPr>
      </p:pic>
    </p:spTree>
    <p:extLst>
      <p:ext uri="{BB962C8B-B14F-4D97-AF65-F5344CB8AC3E}">
        <p14:creationId xmlns:p14="http://schemas.microsoft.com/office/powerpoint/2010/main" val="249580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A4F4E0-8AF7-8475-F303-143662D86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Rete residuale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2D69DE3-A18C-6F2F-5BEF-9292825B56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it-IT" sz="2000" dirty="0">
                <a:latin typeface="Strait" pitchFamily="2" charset="0"/>
              </a:rPr>
              <a:t>All’aumentare della profondità le reti neurali soffrono di due problemi opposti: gradienti esplosivi e gradienti che scompaiono: per ogni iterazione di addestramento, i pesi del modello si aggiornano proporzionalmente alla derivata parziale della funzione di errore.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All’aumentare della profondità della rete questo valore si rimpicciolisce sempre più e il cambiamento dei pesi si avvicina allo zero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Si può avere anche il problema opposto dove gli errori accumulandosi portano ad un esplosione di questo valore, la rete diventa instabile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Il cardine delle reti residuali è il blocco residuale: l’output del blocco viene sommato al suo input creando una «connessione residuale». 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Viene sommato così com’è, si ha una «skip connection»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9E1A718-EE0F-2B9C-29AB-B58B1D4660E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485" y="1160606"/>
            <a:ext cx="3388099" cy="3754294"/>
          </a:xfrm>
        </p:spPr>
      </p:pic>
    </p:spTree>
    <p:extLst>
      <p:ext uri="{BB962C8B-B14F-4D97-AF65-F5344CB8AC3E}">
        <p14:creationId xmlns:p14="http://schemas.microsoft.com/office/powerpoint/2010/main" val="16005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9DC3491E-28A4-9FF0-9098-64D13B628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1" name="Segnaposto contenuto 10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B2A4D781-3C94-A2B4-B5C3-04C67AB456A9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55" y="1989138"/>
            <a:ext cx="5076489" cy="4449762"/>
          </a:xfrm>
        </p:spPr>
      </p:pic>
      <p:pic>
        <p:nvPicPr>
          <p:cNvPr id="13" name="Segnaposto contenuto 12" descr="Immagine che contiene schermata, linea, Policromia, design&#10;&#10;Descrizione generata automaticamente">
            <a:extLst>
              <a:ext uri="{FF2B5EF4-FFF2-40B4-BE49-F238E27FC236}">
                <a16:creationId xmlns:a16="http://schemas.microsoft.com/office/drawing/2014/main" id="{59944974-25D9-59B8-118F-1568A1EB79D0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488" y="2728862"/>
            <a:ext cx="6374963" cy="3873644"/>
          </a:xfrm>
        </p:spPr>
      </p:pic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02A126C1-15BB-CE16-104F-32AB9C8974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Diversi ordini possibili per i </a:t>
            </a:r>
            <a:r>
              <a:rPr lang="it-IT" dirty="0" err="1"/>
              <a:t>layer</a:t>
            </a:r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E8C0AF4C-A598-A037-E16C-E73C86954A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Architettura </a:t>
            </a:r>
            <a:r>
              <a:rPr lang="it-IT" dirty="0" err="1"/>
              <a:t>Resnet</a:t>
            </a:r>
            <a:r>
              <a:rPr lang="it-IT" dirty="0"/>
              <a:t> usata nel progetto</a:t>
            </a:r>
          </a:p>
        </p:txBody>
      </p:sp>
    </p:spTree>
    <p:extLst>
      <p:ext uri="{BB962C8B-B14F-4D97-AF65-F5344CB8AC3E}">
        <p14:creationId xmlns:p14="http://schemas.microsoft.com/office/powerpoint/2010/main" val="2851888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>
            <a:extLst>
              <a:ext uri="{FF2B5EF4-FFF2-40B4-BE49-F238E27FC236}">
                <a16:creationId xmlns:a16="http://schemas.microsoft.com/office/drawing/2014/main" id="{24B3FE19-8648-55BC-E6D0-2072CA63A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4" y="191273"/>
            <a:ext cx="10855912" cy="558984"/>
          </a:xfrm>
        </p:spPr>
        <p:txBody>
          <a:bodyPr/>
          <a:lstStyle/>
          <a:p>
            <a:r>
              <a:rPr lang="it-IT" dirty="0"/>
              <a:t>Risultati</a:t>
            </a:r>
          </a:p>
        </p:txBody>
      </p:sp>
      <p:pic>
        <p:nvPicPr>
          <p:cNvPr id="16" name="Segnaposto contenuto 15" descr="Immagine che contiene testo, diagramma, schermata, Diagramma&#10;&#10;Descrizione generata automaticamente">
            <a:extLst>
              <a:ext uri="{FF2B5EF4-FFF2-40B4-BE49-F238E27FC236}">
                <a16:creationId xmlns:a16="http://schemas.microsoft.com/office/drawing/2014/main" id="{E7E8D705-B8E0-236A-6C01-8B525D52BDD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4" y="1374014"/>
            <a:ext cx="5594350" cy="4195762"/>
          </a:xfrm>
        </p:spPr>
      </p:pic>
      <p:pic>
        <p:nvPicPr>
          <p:cNvPr id="18" name="Segnaposto contenuto 17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C9EDAEC0-4916-1B62-ECFF-5D3C9FC814F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381" y="1375992"/>
            <a:ext cx="5553075" cy="4164806"/>
          </a:xfrm>
        </p:spPr>
      </p:pic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7D9E0EA5-3937-3626-94B8-D44E6B52F5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0524" y="811081"/>
            <a:ext cx="5594350" cy="524851"/>
          </a:xfrm>
        </p:spPr>
        <p:txBody>
          <a:bodyPr/>
          <a:lstStyle/>
          <a:p>
            <a:r>
              <a:rPr lang="it-IT" dirty="0"/>
              <a:t>CNN «standard»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10AEBB7-AA42-B8A0-6EAF-C94C684450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0381" y="815031"/>
            <a:ext cx="5547456" cy="558983"/>
          </a:xfrm>
        </p:spPr>
        <p:txBody>
          <a:bodyPr/>
          <a:lstStyle/>
          <a:p>
            <a:r>
              <a:rPr lang="it-IT" dirty="0" err="1"/>
              <a:t>Resnet</a:t>
            </a:r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DD1E8056-7134-2EE9-7967-411595FA46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95" y="5607858"/>
            <a:ext cx="5421639" cy="1105886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FD31F7C0-349A-86F5-8EB4-B6BC2BF36F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874" y="5607858"/>
            <a:ext cx="6075131" cy="109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contenuto 18">
            <a:extLst>
              <a:ext uri="{FF2B5EF4-FFF2-40B4-BE49-F238E27FC236}">
                <a16:creationId xmlns:a16="http://schemas.microsoft.com/office/drawing/2014/main" id="{DFDE32D6-CF8C-C562-0B5C-974D5109913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90522" y="597948"/>
            <a:ext cx="5594077" cy="4450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 err="1">
                <a:latin typeface="Strait" pitchFamily="2" charset="0"/>
              </a:rPr>
              <a:t>Resnet</a:t>
            </a:r>
            <a:r>
              <a:rPr lang="it-IT" dirty="0">
                <a:latin typeface="Strait" pitchFamily="2" charset="0"/>
              </a:rPr>
              <a:t>:</a:t>
            </a: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loss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0.30 – 0.40</a:t>
            </a:r>
          </a:p>
          <a:p>
            <a:endParaRPr lang="it-IT" b="1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accuracy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.82 - .90</a:t>
            </a:r>
          </a:p>
          <a:p>
            <a:endParaRPr lang="it-IT" b="1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precision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.85 - .90</a:t>
            </a: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recall: </a:t>
            </a:r>
            <a:r>
              <a:rPr lang="it-IT" b="1" dirty="0"/>
              <a:t>~</a:t>
            </a:r>
            <a:r>
              <a:rPr lang="it-IT" b="1" dirty="0">
                <a:latin typeface="Strait" pitchFamily="2" charset="0"/>
              </a:rPr>
              <a:t>.90</a:t>
            </a: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F1 score: </a:t>
            </a:r>
            <a:r>
              <a:rPr lang="it-IT" b="1" dirty="0">
                <a:latin typeface="Strait" pitchFamily="2" charset="0"/>
              </a:rPr>
              <a:t>.87 - .90</a:t>
            </a:r>
            <a:endParaRPr lang="it-IT" dirty="0">
              <a:latin typeface="Strait" pitchFamily="2" charset="0"/>
            </a:endParaRPr>
          </a:p>
        </p:txBody>
      </p:sp>
      <p:sp>
        <p:nvSpPr>
          <p:cNvPr id="20" name="Segnaposto contenuto 19">
            <a:extLst>
              <a:ext uri="{FF2B5EF4-FFF2-40B4-BE49-F238E27FC236}">
                <a16:creationId xmlns:a16="http://schemas.microsoft.com/office/drawing/2014/main" id="{74485377-2736-9E95-AF17-2395A7135BA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43902" y="597948"/>
            <a:ext cx="5552808" cy="4450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 err="1">
                <a:latin typeface="Strait" pitchFamily="2" charset="0"/>
              </a:rPr>
              <a:t>Cnn</a:t>
            </a:r>
            <a:r>
              <a:rPr lang="it-IT" dirty="0">
                <a:latin typeface="Strait" pitchFamily="2" charset="0"/>
              </a:rPr>
              <a:t>:</a:t>
            </a: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loss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&gt;1</a:t>
            </a:r>
          </a:p>
          <a:p>
            <a:endParaRPr lang="it-IT" b="1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accuracy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.70 - .75</a:t>
            </a:r>
          </a:p>
          <a:p>
            <a:endParaRPr lang="it-IT" b="1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</a:t>
            </a:r>
            <a:r>
              <a:rPr lang="it-IT" dirty="0" err="1">
                <a:latin typeface="Strait" pitchFamily="2" charset="0"/>
              </a:rPr>
              <a:t>precision</a:t>
            </a:r>
            <a:r>
              <a:rPr lang="it-IT" dirty="0">
                <a:latin typeface="Strait" pitchFamily="2" charset="0"/>
              </a:rPr>
              <a:t>: </a:t>
            </a:r>
            <a:r>
              <a:rPr lang="it-IT" b="1" dirty="0">
                <a:latin typeface="Strait" pitchFamily="2" charset="0"/>
              </a:rPr>
              <a:t>.60 - .70</a:t>
            </a: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recall: </a:t>
            </a:r>
            <a:r>
              <a:rPr lang="it-IT" b="1" dirty="0">
                <a:latin typeface="Strait" pitchFamily="2" charset="0"/>
              </a:rPr>
              <a:t>&gt;.90</a:t>
            </a: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Test F1 score: </a:t>
            </a:r>
            <a:r>
              <a:rPr lang="it-IT" b="1" dirty="0">
                <a:latin typeface="Strait" pitchFamily="2" charset="0"/>
              </a:rPr>
              <a:t>.70 - .80</a:t>
            </a:r>
            <a:endParaRPr lang="it-IT" dirty="0">
              <a:latin typeface="Strait" pitchFamily="2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61927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C5DD8206-7B5F-929B-67A0-E17DB282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 stato attuale e il futuro prossimo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FE9A510-F191-149F-9695-558D29075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3646" y="1198207"/>
            <a:ext cx="11384708" cy="503048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dirty="0">
                <a:latin typeface="Strait" panose="02000506040000020004"/>
              </a:rPr>
              <a:t>Definizione: contenuti multimediali generati tramite IA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dirty="0">
                <a:latin typeface="Strait" panose="02000506040000020004"/>
              </a:rPr>
              <a:t>L’ultimo decennio ha visto il rapidissimo avanzamento della ricerca nel campo dell’intelligenza artificiale e in particolare dell’apprendimento automatico.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dirty="0">
                <a:latin typeface="Strait" panose="02000506040000020004"/>
              </a:rPr>
              <a:t>A partire dal Video </a:t>
            </a:r>
            <a:r>
              <a:rPr lang="it-IT" sz="1800" dirty="0" err="1">
                <a:latin typeface="Strait" panose="02000506040000020004"/>
              </a:rPr>
              <a:t>Rewrite</a:t>
            </a:r>
            <a:r>
              <a:rPr lang="it-IT" sz="1800" dirty="0">
                <a:latin typeface="Strait" panose="02000506040000020004"/>
              </a:rPr>
              <a:t> Program del ’97, lo studio di architetture di reti neurali sempre più complesse oggi permette di poter facilmente generare contenuti multimediali finti, cosiddetti «deepfake»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sz="1800" dirty="0">
              <a:latin typeface="Strait" panose="020005060400000200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sz="1800" dirty="0">
              <a:latin typeface="Strait" panose="02000506040000020004"/>
            </a:endParaRPr>
          </a:p>
          <a:p>
            <a:endParaRPr lang="it-IT" sz="1800" dirty="0">
              <a:latin typeface="Strait" panose="02000506040000020004"/>
            </a:endParaRPr>
          </a:p>
        </p:txBody>
      </p:sp>
      <p:pic>
        <p:nvPicPr>
          <p:cNvPr id="7" name="Immagine 6" descr="Immagine che contiene testo, Viso umano, persona, uomo&#10;&#10;Descrizione generata automaticamente">
            <a:extLst>
              <a:ext uri="{FF2B5EF4-FFF2-40B4-BE49-F238E27FC236}">
                <a16:creationId xmlns:a16="http://schemas.microsoft.com/office/drawing/2014/main" id="{BA40CB0C-9568-4530-A931-CF0888B2A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64" y="2802059"/>
            <a:ext cx="7237659" cy="3850451"/>
          </a:xfrm>
          <a:prstGeom prst="rect">
            <a:avLst/>
          </a:prstGeom>
        </p:spPr>
      </p:pic>
      <p:pic>
        <p:nvPicPr>
          <p:cNvPr id="3" name="Immagine 2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0A61B5A3-64B7-D273-D61D-2CD8994F83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032" y="2802059"/>
            <a:ext cx="3366646" cy="285773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BA2F956-686C-A5A1-415E-F158F519DD05}"/>
              </a:ext>
            </a:extLst>
          </p:cNvPr>
          <p:cNvSpPr txBox="1"/>
          <p:nvPr/>
        </p:nvSpPr>
        <p:spPr>
          <a:xfrm>
            <a:off x="9549878" y="5759327"/>
            <a:ext cx="23949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Strait" pitchFamily="2" charset="0"/>
              </a:rPr>
              <a:t>Fonte </a:t>
            </a:r>
            <a:r>
              <a:rPr lang="en-US" sz="1100" dirty="0" err="1">
                <a:latin typeface="Strait" pitchFamily="2" charset="0"/>
              </a:rPr>
              <a:t>grafico</a:t>
            </a:r>
            <a:r>
              <a:rPr lang="en-US" sz="1100" dirty="0">
                <a:latin typeface="Strait" pitchFamily="2" charset="0"/>
              </a:rPr>
              <a:t> publications:</a:t>
            </a:r>
          </a:p>
          <a:p>
            <a:r>
              <a:rPr lang="en-US" sz="1100" dirty="0" err="1">
                <a:latin typeface="Strait" pitchFamily="2" charset="0"/>
              </a:rPr>
              <a:t>Yapıcı</a:t>
            </a:r>
            <a:r>
              <a:rPr lang="en-US" sz="1100" dirty="0">
                <a:latin typeface="Strait" pitchFamily="2" charset="0"/>
              </a:rPr>
              <a:t>, Mutlu &amp; </a:t>
            </a:r>
            <a:r>
              <a:rPr lang="en-US" sz="1100" dirty="0" err="1">
                <a:latin typeface="Strait" pitchFamily="2" charset="0"/>
              </a:rPr>
              <a:t>Tekerek</a:t>
            </a:r>
            <a:r>
              <a:rPr lang="en-US" sz="1100" dirty="0">
                <a:latin typeface="Strait" pitchFamily="2" charset="0"/>
              </a:rPr>
              <a:t>, Adem &amp; </a:t>
            </a:r>
            <a:r>
              <a:rPr lang="en-US" sz="1100" dirty="0" err="1">
                <a:latin typeface="Strait" pitchFamily="2" charset="0"/>
              </a:rPr>
              <a:t>Topaloglu</a:t>
            </a:r>
            <a:r>
              <a:rPr lang="en-US" sz="1100" dirty="0">
                <a:latin typeface="Strait" pitchFamily="2" charset="0"/>
              </a:rPr>
              <a:t>, </a:t>
            </a:r>
            <a:r>
              <a:rPr lang="en-US" sz="1100" dirty="0" err="1">
                <a:latin typeface="Strait" pitchFamily="2" charset="0"/>
              </a:rPr>
              <a:t>Nurettin</a:t>
            </a:r>
            <a:r>
              <a:rPr lang="en-US" sz="1100" dirty="0">
                <a:latin typeface="Strait" pitchFamily="2" charset="0"/>
              </a:rPr>
              <a:t>. (2019). “Literature Review of Deep Learning Research Areas”</a:t>
            </a:r>
            <a:endParaRPr lang="it-IT" sz="1100" dirty="0">
              <a:latin typeface="Stra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76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4A69C8B-DF6B-6A6D-700C-39FD40341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Architetture per generazione deepfake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0C50E8D-5E91-4B86-B25D-AAAD8580498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it-IT" sz="2000" dirty="0">
                <a:latin typeface="Strait" pitchFamily="2" charset="0"/>
              </a:rPr>
              <a:t>Rete neurale basata su due moduli: encoder che codifica l’input in minore dimensionalità e decoder che tenta di ricostruire l’input usando la codifica compressa</a:t>
            </a:r>
          </a:p>
        </p:txBody>
      </p:sp>
      <p:pic>
        <p:nvPicPr>
          <p:cNvPr id="12" name="Segnaposto contenuto 11" descr="Immagine che contiene schermata, Carattere, design&#10;&#10;Descrizione generata automaticamente">
            <a:extLst>
              <a:ext uri="{FF2B5EF4-FFF2-40B4-BE49-F238E27FC236}">
                <a16:creationId xmlns:a16="http://schemas.microsoft.com/office/drawing/2014/main" id="{70FF2F15-9901-FE3E-D064-15C474604450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744" y="3656713"/>
            <a:ext cx="3097906" cy="2816279"/>
          </a:xfrm>
        </p:spPr>
      </p:pic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0FC95159-7A98-BE71-08D0-ABB8EA9146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Autoencoder</a:t>
            </a:r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25C18407-236A-D83F-5E25-B0D08F644C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GANs</a:t>
            </a:r>
            <a:endParaRPr lang="it-IT" dirty="0"/>
          </a:p>
        </p:txBody>
      </p:sp>
      <p:sp>
        <p:nvSpPr>
          <p:cNvPr id="13" name="Segnaposto contenuto 4">
            <a:extLst>
              <a:ext uri="{FF2B5EF4-FFF2-40B4-BE49-F238E27FC236}">
                <a16:creationId xmlns:a16="http://schemas.microsoft.com/office/drawing/2014/main" id="{4C8012A3-ADED-CBED-30C8-61944E99A0DF}"/>
              </a:ext>
            </a:extLst>
          </p:cNvPr>
          <p:cNvSpPr txBox="1">
            <a:spLocks/>
          </p:cNvSpPr>
          <p:nvPr/>
        </p:nvSpPr>
        <p:spPr>
          <a:xfrm>
            <a:off x="6207399" y="1988598"/>
            <a:ext cx="5594077" cy="4450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ju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it-IT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0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18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16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latin typeface="Strait" pitchFamily="2" charset="0"/>
              </a:rPr>
              <a:t>Combinazione di un modulo generatore di dati fittizi passati al modulo discriminatore che ha il compito di riconoscerli.</a:t>
            </a:r>
          </a:p>
        </p:txBody>
      </p:sp>
      <p:pic>
        <p:nvPicPr>
          <p:cNvPr id="15" name="Immagine 1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731E2AF4-C0BC-D203-D347-039DE01B87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687" y="4025067"/>
            <a:ext cx="209550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172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C12CEF62-A75A-CCA8-BE48-B379E1CDD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sky</a:t>
            </a:r>
            <a:r>
              <a:rPr lang="it-IT" dirty="0"/>
              <a:t> the </a:t>
            </a:r>
            <a:r>
              <a:rPr lang="it-IT" dirty="0" err="1"/>
              <a:t>limit</a:t>
            </a:r>
            <a:r>
              <a:rPr lang="it-IT" dirty="0"/>
              <a:t>?</a:t>
            </a: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A65D1A29-3064-DF67-255D-0C0798189A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90661" y="2607723"/>
            <a:ext cx="5594077" cy="4450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latin typeface="Strait" pitchFamily="2" charset="0"/>
              </a:rPr>
              <a:t>Applicazioni nel campo dell’arte in generale:</a:t>
            </a:r>
          </a:p>
          <a:p>
            <a:r>
              <a:rPr lang="it-IT" sz="2000" dirty="0">
                <a:latin typeface="Strait" pitchFamily="2" charset="0"/>
              </a:rPr>
              <a:t>Restauro film</a:t>
            </a:r>
          </a:p>
          <a:p>
            <a:r>
              <a:rPr lang="it-IT" sz="2000" dirty="0">
                <a:latin typeface="Strait" pitchFamily="2" charset="0"/>
              </a:rPr>
              <a:t>Doppiaggio/ologrammi attori defunti</a:t>
            </a:r>
          </a:p>
          <a:p>
            <a:r>
              <a:rPr lang="it-IT" sz="2000" dirty="0">
                <a:latin typeface="Strait" pitchFamily="2" charset="0"/>
              </a:rPr>
              <a:t>Opere d’arte digitali generate immediatamente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8682CF67-4EE1-18EB-09A9-C5D6A9E02C4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07127" y="2607723"/>
            <a:ext cx="5552808" cy="4450802"/>
          </a:xfrm>
        </p:spPr>
        <p:txBody>
          <a:bodyPr>
            <a:normAutofit/>
          </a:bodyPr>
          <a:lstStyle/>
          <a:p>
            <a:r>
              <a:rPr lang="it-IT" sz="2000" dirty="0">
                <a:latin typeface="Strait" pitchFamily="2" charset="0"/>
              </a:rPr>
              <a:t>…al prezzo di riduzione della forza lavoro, «sminuimento» del lavoro dell’artista</a:t>
            </a:r>
          </a:p>
          <a:p>
            <a:r>
              <a:rPr lang="it-IT" sz="2000" dirty="0">
                <a:latin typeface="Strait" pitchFamily="2" charset="0"/>
              </a:rPr>
              <a:t>Frodi</a:t>
            </a:r>
          </a:p>
          <a:p>
            <a:r>
              <a:rPr lang="it-IT" sz="2000" dirty="0">
                <a:latin typeface="Strait" pitchFamily="2" charset="0"/>
              </a:rPr>
              <a:t>Revenge </a:t>
            </a:r>
            <a:r>
              <a:rPr lang="it-IT" sz="2000" dirty="0" err="1">
                <a:latin typeface="Strait" pitchFamily="2" charset="0"/>
              </a:rPr>
              <a:t>porn</a:t>
            </a:r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Disinformazione ampliata dai social</a:t>
            </a:r>
          </a:p>
          <a:p>
            <a:r>
              <a:rPr lang="it-IT" sz="2000" dirty="0">
                <a:latin typeface="Strait" pitchFamily="2" charset="0"/>
              </a:rPr>
              <a:t>Ricatti</a:t>
            </a:r>
          </a:p>
          <a:p>
            <a:r>
              <a:rPr lang="it-IT" sz="2000" dirty="0">
                <a:latin typeface="Strait" pitchFamily="2" charset="0"/>
              </a:rPr>
              <a:t>Impatto sulla politica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FAB38184-47F5-4E9E-4FEC-679FA297E7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Benefici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B5F9BDA5-B68B-7722-92D1-6D3E46A886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Pericoli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7DD1388-BBE2-47FD-838C-DFD4A80D2E57}"/>
              </a:ext>
            </a:extLst>
          </p:cNvPr>
          <p:cNvSpPr txBox="1"/>
          <p:nvPr/>
        </p:nvSpPr>
        <p:spPr>
          <a:xfrm>
            <a:off x="457200" y="1133475"/>
            <a:ext cx="11297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Strait" pitchFamily="2" charset="0"/>
              </a:rPr>
              <a:t>Il potenziale di queste tecnologie sembra però celare più pericoli che benefici</a:t>
            </a:r>
          </a:p>
        </p:txBody>
      </p:sp>
    </p:spTree>
    <p:extLst>
      <p:ext uri="{BB962C8B-B14F-4D97-AF65-F5344CB8AC3E}">
        <p14:creationId xmlns:p14="http://schemas.microsoft.com/office/powerpoint/2010/main" val="3275716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immagine 9" descr="Immagine che contiene riflesso, cerchio, bianco e nero, specchio&#10;&#10;Descrizione generata automaticamente">
            <a:extLst>
              <a:ext uri="{FF2B5EF4-FFF2-40B4-BE49-F238E27FC236}">
                <a16:creationId xmlns:a16="http://schemas.microsoft.com/office/drawing/2014/main" id="{ECC21867-E89D-7BA0-B091-F8521C68489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5" b="4835"/>
          <a:stretch>
            <a:fillRect/>
          </a:stretch>
        </p:blipFill>
        <p:spPr/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47AC38F2-E902-82A7-7AB9-F2CAF65BB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Strait" pitchFamily="2" charset="0"/>
              </a:rPr>
              <a:t>Audio deepfake</a:t>
            </a:r>
          </a:p>
        </p:txBody>
      </p:sp>
    </p:spTree>
    <p:extLst>
      <p:ext uri="{BB962C8B-B14F-4D97-AF65-F5344CB8AC3E}">
        <p14:creationId xmlns:p14="http://schemas.microsoft.com/office/powerpoint/2010/main" val="3413731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886B4A5E-C574-61AC-C56C-AE27F37F5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235" y="4323118"/>
            <a:ext cx="9041840" cy="2396769"/>
          </a:xfrm>
          <a:prstGeom prst="rect">
            <a:avLst/>
          </a:prstGeo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33F8BDBE-830A-6872-D894-3840660F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 stato dell’arte per i deepfake audio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B944735-9125-760C-B4E7-65C332C03A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it-IT" sz="2000" dirty="0">
                <a:latin typeface="Strait" pitchFamily="2" charset="0"/>
              </a:rPr>
              <a:t>La letteratura disponibile sul tema degli audio deepfake è considerevolmente minore rispetto a quella riguardo immagini e video, nonostante le forti implicazioni: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Strait" pitchFamily="2" charset="0"/>
              </a:rPr>
              <a:t>Manipolazione sistemi biometrici / riconoscimento vocale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Strait" pitchFamily="2" charset="0"/>
              </a:rPr>
              <a:t>Disinformazione e frodi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«</a:t>
            </a:r>
            <a:r>
              <a:rPr lang="en-US" sz="2000" dirty="0">
                <a:latin typeface="Strait" pitchFamily="2" charset="0"/>
              </a:rPr>
              <a:t>Deepfakes generation and detection: state-of-the-art, open challenges, countermeasures, and way forward</a:t>
            </a:r>
            <a:r>
              <a:rPr lang="it-IT" sz="2000" dirty="0">
                <a:latin typeface="Strait" pitchFamily="2" charset="0"/>
              </a:rPr>
              <a:t>», Masood et al. 2022</a:t>
            </a:r>
          </a:p>
          <a:p>
            <a:r>
              <a:rPr lang="it-IT" sz="2000" dirty="0">
                <a:latin typeface="Strait" pitchFamily="2" charset="0"/>
              </a:rPr>
              <a:t>Dettagliato survey paper sullo stato dell’arte</a:t>
            </a:r>
          </a:p>
        </p:txBody>
      </p:sp>
    </p:spTree>
    <p:extLst>
      <p:ext uri="{BB962C8B-B14F-4D97-AF65-F5344CB8AC3E}">
        <p14:creationId xmlns:p14="http://schemas.microsoft.com/office/powerpoint/2010/main" val="1604784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647053-92CD-0F16-6B31-0DE8DF78A8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>
                <a:latin typeface="Strait" pitchFamily="2" charset="0"/>
              </a:rPr>
              <a:t>Due tipi di manipolazione audio: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Text To Speech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Voice Conversion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TTS tipicamente basato su architetture encoder-decoder e deep features o mel-</a:t>
            </a:r>
            <a:r>
              <a:rPr lang="it-IT" dirty="0" err="1">
                <a:latin typeface="Strait" pitchFamily="2" charset="0"/>
              </a:rPr>
              <a:t>specs</a:t>
            </a:r>
            <a:endParaRPr lang="it-IT" dirty="0">
              <a:latin typeface="Strait" pitchFamily="2" charset="0"/>
            </a:endParaRP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Idem VC, a volte aggiunta una GAN in coda, spesso usati MFCC come feature</a:t>
            </a:r>
          </a:p>
          <a:p>
            <a:endParaRPr lang="it-IT" dirty="0">
              <a:latin typeface="Strait" pitchFamily="2" charset="0"/>
            </a:endParaRPr>
          </a:p>
          <a:p>
            <a:endParaRPr lang="it-IT" dirty="0">
              <a:latin typeface="Strait" pitchFamily="2" charset="0"/>
            </a:endParaRPr>
          </a:p>
          <a:p>
            <a:r>
              <a:rPr lang="it-IT" dirty="0">
                <a:latin typeface="Strait" pitchFamily="2" charset="0"/>
              </a:rPr>
              <a:t>Per la rilevazione, l’architettura </a:t>
            </a:r>
            <a:r>
              <a:rPr lang="it-IT" dirty="0" err="1">
                <a:latin typeface="Strait" pitchFamily="2" charset="0"/>
              </a:rPr>
              <a:t>ResNet</a:t>
            </a:r>
            <a:r>
              <a:rPr lang="it-IT" dirty="0">
                <a:latin typeface="Strait" pitchFamily="2" charset="0"/>
              </a:rPr>
              <a:t> risulta efficace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514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22E59BCD-710B-E515-0FE3-113966714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Problematiche rilevazione deepfake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9883FF5-3C0D-0132-289B-76AC2676F0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Costo computazionale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Pochi modelli addestrati su dataset massicci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Richiesta di grande mole di dati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Strait" pitchFamily="2" charset="0"/>
              </a:rPr>
              <a:t>Necessità di generalizzare di più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>
              <a:latin typeface="Stra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469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12DE5B-534A-3B80-625B-D32AF05D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Processing dei file audio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627382-B55A-C0F5-5E79-C7A138485B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it-IT" sz="2000" dirty="0">
                <a:latin typeface="Strait" pitchFamily="2" charset="0"/>
              </a:rPr>
              <a:t>Il dataset usato per addestramento e testing delle reti neurali è il Fake-Or-Real dataset, una collezione di registrazioni audio reali o deepfake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Versione «for-</a:t>
            </a:r>
            <a:r>
              <a:rPr lang="it-IT" sz="2000" dirty="0" err="1">
                <a:latin typeface="Strait" pitchFamily="2" charset="0"/>
              </a:rPr>
              <a:t>norm</a:t>
            </a:r>
            <a:r>
              <a:rPr lang="it-IT" sz="2000" dirty="0">
                <a:latin typeface="Strait" pitchFamily="2" charset="0"/>
              </a:rPr>
              <a:t>»: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Strait" pitchFamily="2" charset="0"/>
              </a:rPr>
              <a:t>bilanciato in sesso e numerosità campioni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Strait" pitchFamily="2" charset="0"/>
              </a:rPr>
              <a:t>normalizzato in sample rate, volume e canali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Libreria «librosa» usata per processare file audio</a:t>
            </a:r>
          </a:p>
          <a:p>
            <a:endParaRPr lang="it-IT" sz="2000" dirty="0">
              <a:latin typeface="Strait" pitchFamily="2" charset="0"/>
            </a:endParaRPr>
          </a:p>
          <a:p>
            <a:r>
              <a:rPr lang="it-IT" sz="2000" dirty="0">
                <a:latin typeface="Strait" pitchFamily="2" charset="0"/>
              </a:rPr>
              <a:t>Feature provate: MFCC, LFCC, spettrogrammi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976123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ISLab">
      <a:dk1>
        <a:sysClr val="windowText" lastClr="000000"/>
      </a:dk1>
      <a:lt1>
        <a:sysClr val="window" lastClr="FFFFFF"/>
      </a:lt1>
      <a:dk2>
        <a:srgbClr val="0D4C70"/>
      </a:dk2>
      <a:lt2>
        <a:srgbClr val="E7E6E6"/>
      </a:lt2>
      <a:accent1>
        <a:srgbClr val="0D4C70"/>
      </a:accent1>
      <a:accent2>
        <a:srgbClr val="1B98E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 standard1" id="{86CA5A07-4710-492F-A708-7B6342634704}" vid="{782A6B70-EF5A-4C83-853B-F679CDB187E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 ISLAB</Template>
  <TotalTime>6216</TotalTime>
  <Words>787</Words>
  <Application>Microsoft Office PowerPoint</Application>
  <PresentationFormat>Widescreen</PresentationFormat>
  <Paragraphs>107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Corbel</vt:lpstr>
      <vt:lpstr>Raleway</vt:lpstr>
      <vt:lpstr>Strait</vt:lpstr>
      <vt:lpstr>Tema di Office</vt:lpstr>
      <vt:lpstr>Riconoscimento audio deepfake</vt:lpstr>
      <vt:lpstr>Lo stato attuale e il futuro prossimo</vt:lpstr>
      <vt:lpstr>Architetture per generazione deepfake</vt:lpstr>
      <vt:lpstr>Is sky the limit?</vt:lpstr>
      <vt:lpstr>Audio deepfake</vt:lpstr>
      <vt:lpstr>Lo stato dell’arte per i deepfake audio</vt:lpstr>
      <vt:lpstr>Presentazione standard di PowerPoint</vt:lpstr>
      <vt:lpstr>Problematiche rilevazione deepfake</vt:lpstr>
      <vt:lpstr>Processing dei file audio</vt:lpstr>
      <vt:lpstr>Reti neurali usate</vt:lpstr>
      <vt:lpstr>Reti convolutive</vt:lpstr>
      <vt:lpstr>Rete residuale</vt:lpstr>
      <vt:lpstr>Presentazione standard di PowerPoint</vt:lpstr>
      <vt:lpstr>Risultati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ISLAB</dc:title>
  <dc:creator>Stefano Galantucci</dc:creator>
  <cp:lastModifiedBy>NIGRO GABRIELE</cp:lastModifiedBy>
  <cp:revision>18</cp:revision>
  <dcterms:created xsi:type="dcterms:W3CDTF">2021-03-15T14:20:14Z</dcterms:created>
  <dcterms:modified xsi:type="dcterms:W3CDTF">2024-11-05T15:53:35Z</dcterms:modified>
</cp:coreProperties>
</file>

<file path=docProps/thumbnail.jpeg>
</file>